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iano Pereira Soares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0-29T02:21:56.694" idx="1">
    <p:pos x="6000" y="0"/>
    <p:text/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0-10-29T02:22:23.506" idx="2">
    <p:pos x="6000" y="0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Ut3DtgyMnaw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c8d2/e60cd2761f76c458e8536e567745fa05a8dc.pdf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s184.eecs.berkeley.edu/uploads/lectures/03_sample/03_sample_slides.pdf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bygames.com/game/windows/microsoft-flight-simulator-x-steam-edition-vfr-real-scenery-nort/promo/promoImageId,226356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engadget.com/2015/06/12/jurassic-park-in-vr/" TargetMode="External"/><Relationship Id="rId5" Type="http://schemas.openxmlformats.org/officeDocument/2006/relationships/hyperlink" Target="https://www.reddit.com/r/PS4/comments/7w8jwo/shadow_of_the_colossus_screenshot_what_a/" TargetMode="External"/><Relationship Id="rId4" Type="http://schemas.openxmlformats.org/officeDocument/2006/relationships/hyperlink" Target="https://manualdosgames.com/god-of-war-lidera-vendas-no-reino-unido-durante-a-e3/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21" name="Google Shape;121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" name="Google Shape;12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https://www.youtube.com/watch?v=Ut3DtgyMnaw</a:t>
            </a:r>
            <a:endParaRPr/>
          </a:p>
        </p:txBody>
      </p:sp>
      <p:sp>
        <p:nvSpPr>
          <p:cNvPr id="130" name="Google Shape;13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38" name="Google Shape;138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47" name="Google Shape;147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https://pdfs.semanticscholar.org/c8d2/e60cd2761f76c458e8536e567745fa05a8dc.pdf</a:t>
            </a:r>
            <a:endParaRPr/>
          </a:p>
        </p:txBody>
      </p:sp>
      <p:sp>
        <p:nvSpPr>
          <p:cNvPr id="156" name="Google Shape;156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65" name="Google Shape;165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73" name="Google Shape;173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2" name="Google Shape;18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9" name="Google Shape;18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90" name="Google Shape;19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" name="Google Shape;3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https://cs184.eecs.berkeley.edu/uploads/lectures/03_sample/03_sample_slides.pdf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" name="Google Shape;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44" name="Google Shape;44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" name="Google Shape;6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https://www.mobygames.com/game/windows/microsoft-flight-simulator-x-steam-edition-vfr-real-scenery-nort/promo/promoImageId,226356/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https://manualdosgames.com/god-of-war-lidera-vendas-no-reino-unido-durante-a-e3/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https://www.reddit.com/r/PS4/comments/7w8jwo/shadow_of_the_colossus_screenshot_what_a/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https://www.engadget.com/2015/06/12/jurassic-park-in-vr/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61" name="Google Shape;6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86" name="Google Shape;86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" name="Google Shape;9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97" name="Google Shape;9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05" name="Google Shape;105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114" name="Google Shape;114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" b="16530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800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buClr>
                <a:schemeClr val="dk1"/>
              </a:buClr>
              <a:buSzPts val="1800"/>
              <a:buFont typeface="Arial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channel/UCDCjKpHynsH4o0jBTm9Bqp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nity3d.college/2017/07/17/importing-real-world-terrain-unity-free-terrain-party/" TargetMode="Externa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game-debate.com/news/26804/epic-unveils-photorealistic-rebirth-and-ray-traced-troll-unreal-engine-4-showcases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pacejack/terra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xperiments.withgoogle.com/webgl-terrain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allumprentice.github.io/apps/webgl_terrain/index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edevelopment.tutsplus.com/tutorials/creating-realistic-terrain-for-html5-games-with-webgl--cms-24539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users.csc.calpoly.edu/~zwood/teaching/csc572/final10/whess/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sec.wisc.edu/~billh/vis5d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"/>
              <a:t>Aula 22: Terrenos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"/>
              <a:t>Dificuldades em Junções</a:t>
            </a:r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1600"/>
              </a:spcAft>
              <a:buClr>
                <a:schemeClr val="dk1"/>
              </a:buClr>
              <a:buSzPts val="2400"/>
              <a:buNone/>
            </a:pPr>
            <a:r>
              <a:rPr lang="en" sz="2400">
                <a:latin typeface="Arial"/>
                <a:ea typeface="Arial"/>
                <a:cs typeface="Arial"/>
                <a:sym typeface="Arial"/>
              </a:rPr>
              <a:t>As T-junctions podem apresentar falhas nas renderizações assim normalmente são evitadas nas malhas de terrenos.</a:t>
            </a:r>
            <a:endParaRPr sz="2400"/>
          </a:p>
        </p:txBody>
      </p:sp>
      <p:pic>
        <p:nvPicPr>
          <p:cNvPr id="125" name="Google Shape;12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4074" y="1977318"/>
            <a:ext cx="6560414" cy="3156846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</p:pic>
      <p:sp>
        <p:nvSpPr>
          <p:cNvPr id="126" name="Google Shape;126;p14"/>
          <p:cNvSpPr txBox="1"/>
          <p:nvPr/>
        </p:nvSpPr>
        <p:spPr>
          <a:xfrm>
            <a:off x="6723204" y="5272483"/>
            <a:ext cx="17892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Terrain Terrain Level Of Detail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Martin Reddy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"/>
              <a:t>Heightmap vs. TIN vs. RTIN</a:t>
            </a:r>
            <a:endParaRPr/>
          </a:p>
        </p:txBody>
      </p:sp>
      <p:pic>
        <p:nvPicPr>
          <p:cNvPr id="133" name="Google Shape;133;p15"/>
          <p:cNvPicPr preferRelativeResize="0"/>
          <p:nvPr/>
        </p:nvPicPr>
        <p:blipFill rotWithShape="1">
          <a:blip r:embed="rId3">
            <a:alphaModFix/>
          </a:blip>
          <a:srcRect t="6676" b="10794"/>
          <a:stretch/>
        </p:blipFill>
        <p:spPr>
          <a:xfrm>
            <a:off x="142174" y="1166746"/>
            <a:ext cx="8700461" cy="3916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5"/>
          <p:cNvSpPr txBox="1"/>
          <p:nvPr/>
        </p:nvSpPr>
        <p:spPr>
          <a:xfrm>
            <a:off x="7425094" y="5356068"/>
            <a:ext cx="1165800" cy="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9F9F9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Radek Bartoň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"/>
              <a:t>View-frustum culling</a:t>
            </a:r>
            <a:endParaRPr/>
          </a:p>
        </p:txBody>
      </p:sp>
      <p:sp>
        <p:nvSpPr>
          <p:cNvPr id="141" name="Google Shape;141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60"/>
              </a:spcBef>
              <a:spcAft>
                <a:spcPts val="1600"/>
              </a:spcAft>
              <a:buClr>
                <a:schemeClr val="dk1"/>
              </a:buClr>
              <a:buSzPts val="2300"/>
              <a:buNone/>
            </a:pPr>
            <a:r>
              <a:rPr lang="en" sz="2300"/>
              <a:t>Uma das otimizações mais usadas para terrenos é baseada no que o usuário consegue ver, se as partes dos terrenos estiverem no campo de visão que é definido por um volume piramidal (frustum).</a:t>
            </a:r>
            <a:endParaRPr/>
          </a:p>
        </p:txBody>
      </p:sp>
      <p:pic>
        <p:nvPicPr>
          <p:cNvPr id="142" name="Google Shape;14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3738" y="2748675"/>
            <a:ext cx="3256528" cy="26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6"/>
          <p:cNvSpPr txBox="1"/>
          <p:nvPr/>
        </p:nvSpPr>
        <p:spPr>
          <a:xfrm>
            <a:off x="6235000" y="5042131"/>
            <a:ext cx="28476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Seamless patches for GPU-based terrain rendering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Yotam Livny e Zvi Kogan e Jihad El-Sana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"/>
              <a:t>Level of Detail - Malhas adaptativas</a:t>
            </a:r>
            <a:endParaRPr/>
          </a:p>
        </p:txBody>
      </p:sp>
      <p:sp>
        <p:nvSpPr>
          <p:cNvPr id="150" name="Google Shape;150;p1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60"/>
              </a:spcBef>
              <a:spcAft>
                <a:spcPts val="1600"/>
              </a:spcAft>
              <a:buClr>
                <a:schemeClr val="dk1"/>
              </a:buClr>
              <a:buSzPts val="2300"/>
              <a:buNone/>
            </a:pPr>
            <a:r>
              <a:rPr lang="en" sz="2300"/>
              <a:t>Uma outra técnica para facilitar a renderização de malhas é adaptar a resolução da visualização conforme a distância que se observa.</a:t>
            </a:r>
            <a:endParaRPr sz="2300"/>
          </a:p>
        </p:txBody>
      </p:sp>
      <p:pic>
        <p:nvPicPr>
          <p:cNvPr id="151" name="Google Shape;151;p17"/>
          <p:cNvPicPr preferRelativeResize="0"/>
          <p:nvPr/>
        </p:nvPicPr>
        <p:blipFill rotWithShape="1">
          <a:blip r:embed="rId3">
            <a:alphaModFix/>
          </a:blip>
          <a:srcRect t="3091"/>
          <a:stretch/>
        </p:blipFill>
        <p:spPr>
          <a:xfrm>
            <a:off x="2646363" y="2310576"/>
            <a:ext cx="3851275" cy="2826801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7"/>
          <p:cNvSpPr txBox="1"/>
          <p:nvPr/>
        </p:nvSpPr>
        <p:spPr>
          <a:xfrm>
            <a:off x="4952009" y="5269628"/>
            <a:ext cx="37002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QLOD: An Adaptive Multiresolution Structure for Terrain Visualization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Rodrigo Toledo e Marcelo Gattass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"/>
              <a:t>Erro de Pixel</a:t>
            </a:r>
            <a:endParaRPr/>
          </a:p>
        </p:txBody>
      </p:sp>
      <p:sp>
        <p:nvSpPr>
          <p:cNvPr id="159" name="Google Shape;159;p1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480"/>
              </a:spcBef>
              <a:spcAft>
                <a:spcPts val="16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Uma das dificuldades nas otimizações de complexidade poligonal é decidir quando um vértice pode ser simplificado sem comprometer a visualização de forma significativa.</a:t>
            </a:r>
            <a:endParaRPr sz="2400"/>
          </a:p>
        </p:txBody>
      </p:sp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7358" y="2804101"/>
            <a:ext cx="7069293" cy="225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/>
          <p:nvPr/>
        </p:nvSpPr>
        <p:spPr>
          <a:xfrm>
            <a:off x="3889800" y="5059931"/>
            <a:ext cx="43101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Modern Algorithms for Real-Time Terrain Visualization on Commodity Hardware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Radek Barton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"/>
              <a:t>Objetos associados ao Terreno</a:t>
            </a: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60"/>
              </a:spcBef>
              <a:spcAft>
                <a:spcPts val="1600"/>
              </a:spcAft>
              <a:buClr>
                <a:schemeClr val="dk1"/>
              </a:buClr>
              <a:buSzPts val="2300"/>
              <a:buNone/>
            </a:pPr>
            <a:r>
              <a:rPr lang="en" sz="2300"/>
              <a:t>Os terrenos em ambientes virtual normalmente possuem objetos associados, como árvores, grama ou rochas. Diferentes técnicas podem ser usadas para cada tipo de objeto.</a:t>
            </a:r>
            <a:endParaRPr sz="2300"/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 l="27119" t="9572" r="19390" b="38570"/>
          <a:stretch/>
        </p:blipFill>
        <p:spPr>
          <a:xfrm>
            <a:off x="1204351" y="2821900"/>
            <a:ext cx="6735301" cy="242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"/>
              <a:t>Mapa de Alturas - Heightmap</a:t>
            </a: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1"/>
          </p:nvPr>
        </p:nvSpPr>
        <p:spPr>
          <a:xfrm>
            <a:off x="186813" y="838985"/>
            <a:ext cx="888428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60"/>
              </a:spcBef>
              <a:spcAft>
                <a:spcPts val="1600"/>
              </a:spcAft>
              <a:buClr>
                <a:schemeClr val="dk1"/>
              </a:buClr>
              <a:buSzPts val="2300"/>
              <a:buNone/>
            </a:pPr>
            <a:r>
              <a:rPr lang="en" sz="2300"/>
              <a:t>O mapa de alturas é a forma de organizar os dados de terrenos normalmente utilizado. Essa estrutura de dados é representada para uma matriz bidimensional correspondendo as alturas das coordenadas geográficas.</a:t>
            </a:r>
            <a:endParaRPr/>
          </a:p>
        </p:txBody>
      </p:sp>
      <p:pic>
        <p:nvPicPr>
          <p:cNvPr id="177" name="Google Shape;177;p20"/>
          <p:cNvPicPr preferRelativeResize="0"/>
          <p:nvPr/>
        </p:nvPicPr>
        <p:blipFill rotWithShape="1">
          <a:blip r:embed="rId3">
            <a:alphaModFix/>
          </a:blip>
          <a:srcRect l="6187" t="15245" r="6413" b="11105"/>
          <a:stretch/>
        </p:blipFill>
        <p:spPr>
          <a:xfrm>
            <a:off x="490450" y="2626959"/>
            <a:ext cx="3610942" cy="2708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14685" y="2626960"/>
            <a:ext cx="4238865" cy="270818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/>
        </p:nvSpPr>
        <p:spPr>
          <a:xfrm>
            <a:off x="5115504" y="5300874"/>
            <a:ext cx="33969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Importing Real World Unity Terrain Heightmap for free with terrain.party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 txBox="1">
            <a:spLocks noGrp="1"/>
          </p:cNvSpPr>
          <p:nvPr>
            <p:ph type="title"/>
          </p:nvPr>
        </p:nvSpPr>
        <p:spPr>
          <a:xfrm>
            <a:off x="311700" y="730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800"/>
              <a:buFont typeface="Verdana"/>
              <a:buNone/>
            </a:pPr>
            <a:r>
              <a:rPr lang="en"/>
              <a:t>Terrenos Fotorealistas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427877"/>
            <a:ext cx="8520600" cy="322468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676300" y="4854625"/>
            <a:ext cx="7982100" cy="4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https://www.game-debate.com/news/26804/epic-unveils-photorealistic-rebirth-and-ray-traced-troll-unreal-engine-4-showcases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>
            <a:spLocks noGrp="1"/>
          </p:cNvSpPr>
          <p:nvPr>
            <p:ph type="title"/>
          </p:nvPr>
        </p:nvSpPr>
        <p:spPr>
          <a:xfrm>
            <a:off x="311700" y="730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800"/>
              <a:buFont typeface="Verdana"/>
              <a:buNone/>
            </a:pPr>
            <a:r>
              <a:rPr lang="en"/>
              <a:t>Outras Dificuldades</a:t>
            </a:r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body" idx="1"/>
          </p:nvPr>
        </p:nvSpPr>
        <p:spPr>
          <a:xfrm>
            <a:off x="311700" y="14382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/>
              <a:t>Armazenamento na memória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/>
              <a:t>Memória Virtual</a:t>
            </a:r>
            <a:endParaRPr sz="2400"/>
          </a:p>
          <a:p>
            <a:pPr marL="914400" lvl="1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</a:pPr>
            <a:r>
              <a:rPr lang="en" sz="2400"/>
              <a:t>Paginação</a:t>
            </a:r>
            <a:endParaRPr sz="2400"/>
          </a:p>
        </p:txBody>
      </p:sp>
      <p:sp>
        <p:nvSpPr>
          <p:cNvPr id="194" name="Google Shape;194;p22"/>
          <p:cNvSpPr txBox="1">
            <a:spLocks noGrp="1"/>
          </p:cNvSpPr>
          <p:nvPr>
            <p:ph type="sldNum" idx="12"/>
          </p:nvPr>
        </p:nvSpPr>
        <p:spPr>
          <a:xfrm>
            <a:off x="8472458" y="494896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"/>
              <a:t>Exemplo 1</a:t>
            </a:r>
            <a:endParaRPr/>
          </a:p>
        </p:txBody>
      </p:sp>
      <p:sp>
        <p:nvSpPr>
          <p:cNvPr id="200" name="Google Shape;200;p2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https://github.com/spacejack/terra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02" name="Google Shape;202;p23" descr="screensho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30332" y="1353227"/>
            <a:ext cx="7083336" cy="3981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"/>
              <a:t>Terrenos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"/>
              <a:t>Exemplo 2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https://experiments.withgoogle.com/webgl-terrain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210" name="Google Shape;210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32000" y="1437763"/>
            <a:ext cx="5080000" cy="382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"/>
              <a:t>Exemplo 3</a:t>
            </a:r>
            <a:endParaRPr/>
          </a:p>
        </p:txBody>
      </p:sp>
      <p:sp>
        <p:nvSpPr>
          <p:cNvPr id="216" name="Google Shape;216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66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https://callumprentice.github.io/apps/webgl_terrain/index.html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pic>
        <p:nvPicPr>
          <p:cNvPr id="218" name="Google Shape;218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8396" y="1364533"/>
            <a:ext cx="4747208" cy="4008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"/>
              <a:t>Outras Referências</a:t>
            </a:r>
            <a:endParaRPr/>
          </a:p>
        </p:txBody>
      </p:sp>
      <p:sp>
        <p:nvSpPr>
          <p:cNvPr id="224" name="Google Shape;224;p2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https://gamedevelopment.tutsplus.com/tutorials/creating-realistic-terrain-for-html5-games-with-webgl--cms-24539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"/>
              <a:t>Computação Gráfica</a:t>
            </a:r>
            <a:endParaRPr/>
          </a:p>
        </p:txBody>
      </p:sp>
      <p:sp>
        <p:nvSpPr>
          <p:cNvPr id="239" name="Google Shape;239;p28"/>
          <p:cNvSpPr txBox="1">
            <a:spLocks noGrp="1"/>
          </p:cNvSpPr>
          <p:nvPr>
            <p:ph type="body" idx="2"/>
          </p:nvPr>
        </p:nvSpPr>
        <p:spPr>
          <a:xfrm>
            <a:off x="1567655" y="2857501"/>
            <a:ext cx="6119813" cy="104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" sz="2333"/>
              <a:t>Luciano Pereira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" sz="2333"/>
              <a:t>&lt;lpsoares@insper.edu.br&gt;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"/>
              <a:t>Terrenos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480"/>
              </a:spcBef>
              <a:spcAft>
                <a:spcPts val="16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Terrenos em computação gráfica são superfícies que possuem desníveis e normalmente são usadas para navegarmos sobre ela. </a:t>
            </a:r>
            <a:endParaRPr/>
          </a:p>
        </p:txBody>
      </p:sp>
      <p:pic>
        <p:nvPicPr>
          <p:cNvPr id="48" name="Google Shape;4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605" y="2318332"/>
            <a:ext cx="3921952" cy="2932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4664" y="2318332"/>
            <a:ext cx="3795114" cy="2932758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7"/>
          <p:cNvSpPr txBox="1"/>
          <p:nvPr/>
        </p:nvSpPr>
        <p:spPr>
          <a:xfrm>
            <a:off x="4968378" y="5219274"/>
            <a:ext cx="3431400" cy="32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https://users.csc.calpoly.edu/~zwood/teaching/csc572/final10/whess/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"/>
              <a:t>Vis5D</a:t>
            </a:r>
            <a:endParaRPr/>
          </a:p>
        </p:txBody>
      </p:sp>
      <p:pic>
        <p:nvPicPr>
          <p:cNvPr id="56" name="Google Shape;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749" y="691494"/>
            <a:ext cx="6574502" cy="4634146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 txBox="1"/>
          <p:nvPr/>
        </p:nvSpPr>
        <p:spPr>
          <a:xfrm>
            <a:off x="5283700" y="5387479"/>
            <a:ext cx="3443700" cy="2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https://www.ssec.wisc.edu/~billh/vis5d.html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"/>
              <a:t>Uso</a:t>
            </a: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50431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16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Os terrenos são largamente usados em aplicações científicas, mas também em jogos e realidade virtual.</a:t>
            </a:r>
            <a:endParaRPr/>
          </a:p>
        </p:txBody>
      </p:sp>
      <p:grpSp>
        <p:nvGrpSpPr>
          <p:cNvPr id="65" name="Google Shape;65;p9"/>
          <p:cNvGrpSpPr/>
          <p:nvPr/>
        </p:nvGrpSpPr>
        <p:grpSpPr>
          <a:xfrm>
            <a:off x="202989" y="2097853"/>
            <a:ext cx="2550249" cy="1247425"/>
            <a:chOff x="328300" y="2657350"/>
            <a:chExt cx="3928900" cy="2562500"/>
          </a:xfrm>
        </p:grpSpPr>
        <p:pic>
          <p:nvPicPr>
            <p:cNvPr id="66" name="Google Shape;66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28300" y="2657350"/>
              <a:ext cx="3928900" cy="22099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67;p9"/>
            <p:cNvSpPr txBox="1"/>
            <p:nvPr/>
          </p:nvSpPr>
          <p:spPr>
            <a:xfrm>
              <a:off x="328350" y="4867350"/>
              <a:ext cx="39288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Microsoft Flight Simulator X: Steam Edition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" name="Google Shape;68;p9"/>
          <p:cNvGrpSpPr/>
          <p:nvPr/>
        </p:nvGrpSpPr>
        <p:grpSpPr>
          <a:xfrm>
            <a:off x="3314887" y="2094788"/>
            <a:ext cx="2550250" cy="1253559"/>
            <a:chOff x="4409600" y="2699100"/>
            <a:chExt cx="3928901" cy="2575100"/>
          </a:xfrm>
        </p:grpSpPr>
        <p:pic>
          <p:nvPicPr>
            <p:cNvPr id="69" name="Google Shape;69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409600" y="2699100"/>
              <a:ext cx="3928901" cy="22100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" name="Google Shape;70;p9"/>
            <p:cNvSpPr txBox="1"/>
            <p:nvPr/>
          </p:nvSpPr>
          <p:spPr>
            <a:xfrm>
              <a:off x="4409600" y="4909100"/>
              <a:ext cx="39288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Shadow of the Colossus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" name="Google Shape;71;p9"/>
          <p:cNvGrpSpPr/>
          <p:nvPr/>
        </p:nvGrpSpPr>
        <p:grpSpPr>
          <a:xfrm>
            <a:off x="3555618" y="3912128"/>
            <a:ext cx="2550250" cy="1246111"/>
            <a:chOff x="967050" y="3662425"/>
            <a:chExt cx="3928901" cy="2559800"/>
          </a:xfrm>
        </p:grpSpPr>
        <p:pic>
          <p:nvPicPr>
            <p:cNvPr id="72" name="Google Shape;72;p9"/>
            <p:cNvPicPr preferRelativeResize="0"/>
            <p:nvPr/>
          </p:nvPicPr>
          <p:blipFill rotWithShape="1">
            <a:blip r:embed="rId5">
              <a:alphaModFix/>
            </a:blip>
            <a:srcRect t="15725"/>
            <a:stretch/>
          </p:blipFill>
          <p:spPr>
            <a:xfrm>
              <a:off x="967050" y="3662425"/>
              <a:ext cx="3928901" cy="2207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" name="Google Shape;73;p9"/>
            <p:cNvSpPr txBox="1"/>
            <p:nvPr/>
          </p:nvSpPr>
          <p:spPr>
            <a:xfrm>
              <a:off x="967050" y="5869725"/>
              <a:ext cx="3928800" cy="35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God of War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" name="Google Shape;74;p9"/>
          <p:cNvGrpSpPr/>
          <p:nvPr/>
        </p:nvGrpSpPr>
        <p:grpSpPr>
          <a:xfrm>
            <a:off x="417068" y="3915260"/>
            <a:ext cx="2587590" cy="1239849"/>
            <a:chOff x="640025" y="3383513"/>
            <a:chExt cx="3986427" cy="2546937"/>
          </a:xfrm>
        </p:grpSpPr>
        <p:pic>
          <p:nvPicPr>
            <p:cNvPr id="75" name="Google Shape;75;p9"/>
            <p:cNvPicPr preferRelativeResize="0"/>
            <p:nvPr/>
          </p:nvPicPr>
          <p:blipFill rotWithShape="1">
            <a:blip r:embed="rId6">
              <a:alphaModFix/>
            </a:blip>
            <a:srcRect r="3305"/>
            <a:stretch/>
          </p:blipFill>
          <p:spPr>
            <a:xfrm>
              <a:off x="640025" y="3383513"/>
              <a:ext cx="3986427" cy="21818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9"/>
            <p:cNvSpPr txBox="1"/>
            <p:nvPr/>
          </p:nvSpPr>
          <p:spPr>
            <a:xfrm>
              <a:off x="640025" y="5565350"/>
              <a:ext cx="39864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Google Earth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" name="Google Shape;77;p9"/>
          <p:cNvGrpSpPr/>
          <p:nvPr/>
        </p:nvGrpSpPr>
        <p:grpSpPr>
          <a:xfrm>
            <a:off x="6242577" y="2086885"/>
            <a:ext cx="2587588" cy="1269315"/>
            <a:chOff x="1059950" y="3722482"/>
            <a:chExt cx="3986424" cy="2607468"/>
          </a:xfrm>
        </p:grpSpPr>
        <p:sp>
          <p:nvSpPr>
            <p:cNvPr id="78" name="Google Shape;78;p9"/>
            <p:cNvSpPr txBox="1"/>
            <p:nvPr/>
          </p:nvSpPr>
          <p:spPr>
            <a:xfrm>
              <a:off x="1078804" y="5964850"/>
              <a:ext cx="39288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Jurassic World Apatosaurus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9" name="Google Shape;79;p9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059950" y="3722482"/>
              <a:ext cx="3986424" cy="22423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" name="Google Shape;80;p9"/>
          <p:cNvGrpSpPr/>
          <p:nvPr/>
        </p:nvGrpSpPr>
        <p:grpSpPr>
          <a:xfrm>
            <a:off x="6530983" y="3887437"/>
            <a:ext cx="2501371" cy="1295472"/>
            <a:chOff x="5215100" y="3722475"/>
            <a:chExt cx="3853599" cy="2661200"/>
          </a:xfrm>
        </p:grpSpPr>
        <p:pic>
          <p:nvPicPr>
            <p:cNvPr id="81" name="Google Shape;81;p9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215100" y="3722475"/>
              <a:ext cx="3853599" cy="2296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2" name="Google Shape;82;p9"/>
            <p:cNvSpPr txBox="1"/>
            <p:nvPr/>
          </p:nvSpPr>
          <p:spPr>
            <a:xfrm>
              <a:off x="5244850" y="6018575"/>
              <a:ext cx="3823800" cy="365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Dozer Training Pack</a:t>
              </a:r>
              <a:endParaRPr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"/>
              <a:t>Malha Poligonal para Terrenos</a:t>
            </a:r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480"/>
              </a:spcBef>
              <a:spcAft>
                <a:spcPts val="16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Uma das dificuldades dos terrenos é como criar a malha de polígonos de grande dimensão que deve ter uma quantidade maior de triângulos somente onde é necessário, ou seja, nos nas regiões mais curvas.</a:t>
            </a:r>
            <a:endParaRPr/>
          </a:p>
        </p:txBody>
      </p:sp>
      <p:grpSp>
        <p:nvGrpSpPr>
          <p:cNvPr id="90" name="Google Shape;90;p10"/>
          <p:cNvGrpSpPr/>
          <p:nvPr/>
        </p:nvGrpSpPr>
        <p:grpSpPr>
          <a:xfrm>
            <a:off x="325220" y="2857500"/>
            <a:ext cx="8493559" cy="2433143"/>
            <a:chOff x="457206" y="3833575"/>
            <a:chExt cx="7689701" cy="2123876"/>
          </a:xfrm>
        </p:grpSpPr>
        <p:pic>
          <p:nvPicPr>
            <p:cNvPr id="91" name="Google Shape;91;p10"/>
            <p:cNvPicPr preferRelativeResize="0"/>
            <p:nvPr/>
          </p:nvPicPr>
          <p:blipFill rotWithShape="1">
            <a:blip r:embed="rId3">
              <a:alphaModFix/>
            </a:blip>
            <a:srcRect t="9779"/>
            <a:stretch/>
          </p:blipFill>
          <p:spPr>
            <a:xfrm>
              <a:off x="457206" y="3833578"/>
              <a:ext cx="3660864" cy="2123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" name="Google Shape;92;p10"/>
            <p:cNvPicPr preferRelativeResize="0"/>
            <p:nvPr/>
          </p:nvPicPr>
          <p:blipFill rotWithShape="1">
            <a:blip r:embed="rId4">
              <a:alphaModFix/>
            </a:blip>
            <a:srcRect l="1835"/>
            <a:stretch/>
          </p:blipFill>
          <p:spPr>
            <a:xfrm>
              <a:off x="4068957" y="3833575"/>
              <a:ext cx="4077950" cy="2123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3" name="Google Shape;93;p10"/>
          <p:cNvSpPr txBox="1"/>
          <p:nvPr/>
        </p:nvSpPr>
        <p:spPr>
          <a:xfrm>
            <a:off x="5053252" y="5335144"/>
            <a:ext cx="37002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Procedural Planetary Multi-resolution Terrain Generation for Games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Ricardo B. D. d’Oliveira e Antonio L. Apolinario Jr.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"/>
              <a:t>Malhas Regulares</a:t>
            </a:r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16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Normalmente são boas para organizar e armazenar, mas não para visualizar.</a:t>
            </a:r>
            <a:endParaRPr/>
          </a:p>
        </p:txBody>
      </p:sp>
      <p:pic>
        <p:nvPicPr>
          <p:cNvPr id="101" name="Google Shape;10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9329" y="1776319"/>
            <a:ext cx="3845341" cy="38249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"/>
              <a:t>TIN e RTIN</a:t>
            </a:r>
            <a:r>
              <a:rPr lang="en" sz="2400"/>
              <a:t> (Right Triangular Irregular Networks)</a:t>
            </a:r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1600"/>
              </a:spcAft>
              <a:buClr>
                <a:schemeClr val="dk1"/>
              </a:buClr>
              <a:buSzPts val="2400"/>
              <a:buNone/>
            </a:pPr>
            <a:r>
              <a:rPr lang="en" sz="2400"/>
              <a:t>TINs e RTINs são mais eficientes para uma série de pontos, contudo consomem mais processamento e seu uso é mais complexo.</a:t>
            </a:r>
            <a:endParaRPr/>
          </a:p>
        </p:txBody>
      </p:sp>
      <p:pic>
        <p:nvPicPr>
          <p:cNvPr id="109" name="Google Shape;10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6092" y="2199546"/>
            <a:ext cx="3339573" cy="3326145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2"/>
          <p:cNvSpPr txBox="1"/>
          <p:nvPr/>
        </p:nvSpPr>
        <p:spPr>
          <a:xfrm>
            <a:off x="6723204" y="5272483"/>
            <a:ext cx="17892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Terrain Terrain Level Of Detail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Martin Reddy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"/>
              <a:t>Quadtrees e Bintrees</a:t>
            </a:r>
            <a:r>
              <a:rPr lang="en" sz="2400"/>
              <a:t> (binary triangle tree)</a:t>
            </a:r>
            <a:endParaRPr sz="2400"/>
          </a:p>
        </p:txBody>
      </p:sp>
      <p:pic>
        <p:nvPicPr>
          <p:cNvPr id="117" name="Google Shape;11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096" y="815948"/>
            <a:ext cx="8428232" cy="4485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709</Words>
  <Application>Microsoft Macintosh PowerPoint</Application>
  <PresentationFormat>On-screen Show (16:10)</PresentationFormat>
  <Paragraphs>95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Verdana</vt:lpstr>
      <vt:lpstr>Personalizar design</vt:lpstr>
      <vt:lpstr>PowerPoint Presentation</vt:lpstr>
      <vt:lpstr>Terrenos</vt:lpstr>
      <vt:lpstr>Terrenos</vt:lpstr>
      <vt:lpstr>Vis5D</vt:lpstr>
      <vt:lpstr>Uso</vt:lpstr>
      <vt:lpstr>Malha Poligonal para Terrenos</vt:lpstr>
      <vt:lpstr>Malhas Regulares</vt:lpstr>
      <vt:lpstr>TIN e RTIN (Right Triangular Irregular Networks)</vt:lpstr>
      <vt:lpstr>Quadtrees e Bintrees (binary triangle tree)</vt:lpstr>
      <vt:lpstr>Dificuldades em Junções</vt:lpstr>
      <vt:lpstr>Heightmap vs. TIN vs. RTIN</vt:lpstr>
      <vt:lpstr>View-frustum culling</vt:lpstr>
      <vt:lpstr>Level of Detail - Malhas adaptativas</vt:lpstr>
      <vt:lpstr>Erro de Pixel</vt:lpstr>
      <vt:lpstr>Objetos associados ao Terreno</vt:lpstr>
      <vt:lpstr>Mapa de Alturas - Heightmap</vt:lpstr>
      <vt:lpstr>Terrenos Fotorealistas</vt:lpstr>
      <vt:lpstr>Outras Dificuldades</vt:lpstr>
      <vt:lpstr>Exemplo 1</vt:lpstr>
      <vt:lpstr>Exemplo 2</vt:lpstr>
      <vt:lpstr>Exemplo 3</vt:lpstr>
      <vt:lpstr>Outras Referências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</cp:revision>
  <dcterms:modified xsi:type="dcterms:W3CDTF">2023-04-14T23:32:59Z</dcterms:modified>
</cp:coreProperties>
</file>